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65" r:id="rId2"/>
    <p:sldId id="264" r:id="rId3"/>
    <p:sldId id="266" r:id="rId4"/>
    <p:sldId id="267" r:id="rId5"/>
    <p:sldId id="268" r:id="rId6"/>
    <p:sldId id="269" r:id="rId7"/>
    <p:sldId id="256" r:id="rId8"/>
    <p:sldId id="258" r:id="rId9"/>
    <p:sldId id="259" r:id="rId10"/>
    <p:sldId id="260" r:id="rId11"/>
    <p:sldId id="272" r:id="rId12"/>
    <p:sldId id="261" r:id="rId13"/>
    <p:sldId id="263" r:id="rId14"/>
    <p:sldId id="273" r:id="rId15"/>
    <p:sldId id="279" r:id="rId16"/>
    <p:sldId id="262" r:id="rId17"/>
    <p:sldId id="257" r:id="rId18"/>
    <p:sldId id="282" r:id="rId19"/>
    <p:sldId id="276" r:id="rId20"/>
    <p:sldId id="281" r:id="rId21"/>
    <p:sldId id="270" r:id="rId22"/>
    <p:sldId id="271" r:id="rId23"/>
    <p:sldId id="274" r:id="rId24"/>
    <p:sldId id="275" r:id="rId25"/>
    <p:sldId id="277" r:id="rId26"/>
    <p:sldId id="278" r:id="rId27"/>
    <p:sldId id="283" r:id="rId28"/>
    <p:sldId id="280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786" autoAdjust="0"/>
  </p:normalViewPr>
  <p:slideViewPr>
    <p:cSldViewPr snapToGrid="0" snapToObjects="1">
      <p:cViewPr varScale="1">
        <p:scale>
          <a:sx n="94" d="100"/>
          <a:sy n="94" d="100"/>
        </p:scale>
        <p:origin x="-126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D5E2E7-4036-1843-A797-6499F758EB1F}" type="datetimeFigureOut">
              <a:rPr lang="en-US" smtClean="0"/>
              <a:t>7/17/11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7D7000-02CD-9247-9204-BA8C8357E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0929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Tell them who I am</a:t>
            </a:r>
          </a:p>
          <a:p>
            <a:r>
              <a:rPr lang="en-US" dirty="0" smtClean="0"/>
              <a:t>Figure</a:t>
            </a:r>
            <a:r>
              <a:rPr lang="en-US" baseline="0" dirty="0" smtClean="0"/>
              <a:t> out what it is they want to learn and where they are at</a:t>
            </a:r>
          </a:p>
          <a:p>
            <a:r>
              <a:rPr lang="en-US" baseline="0" dirty="0" smtClean="0"/>
              <a:t>Tell them what I have prepared</a:t>
            </a:r>
          </a:p>
          <a:p>
            <a:r>
              <a:rPr lang="en-US" baseline="0" dirty="0" smtClean="0"/>
              <a:t>Learn or just make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D7000-02CD-9247-9204-BA8C8357E46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6857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can probably skip this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D7000-02CD-9247-9204-BA8C8357E46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5433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digitalSwitch.pde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D7000-02CD-9247-9204-BA8C8357E46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6973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analogInput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D7000-02CD-9247-9204-BA8C8357E46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7905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analogInput_mapped.pde</a:t>
            </a:r>
            <a:endParaRPr lang="en-US" dirty="0" smtClean="0"/>
          </a:p>
          <a:p>
            <a:r>
              <a:rPr lang="en-US" dirty="0" smtClean="0"/>
              <a:t>Connected</a:t>
            </a:r>
            <a:r>
              <a:rPr lang="en-US" baseline="0" dirty="0" smtClean="0"/>
              <a:t> from a0</a:t>
            </a:r>
            <a:r>
              <a:rPr lang="en-US" baseline="0" dirty="0" smtClean="0">
                <a:sym typeface="Wingdings"/>
              </a:rPr>
              <a:t>photocellpower and to ground through the 1K resistor</a:t>
            </a:r>
          </a:p>
          <a:p>
            <a:endParaRPr lang="en-US" baseline="0" dirty="0" smtClean="0">
              <a:sym typeface="Wingding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>
                <a:sym typeface="Wingdings"/>
              </a:rPr>
              <a:t>Voltage divider circuit – fixed </a:t>
            </a:r>
            <a:r>
              <a:rPr lang="en-US" baseline="0" dirty="0" err="1" smtClean="0">
                <a:sym typeface="Wingdings"/>
              </a:rPr>
              <a:t>resitstor</a:t>
            </a:r>
            <a:r>
              <a:rPr lang="en-US" baseline="0" dirty="0" smtClean="0">
                <a:sym typeface="Wingdings"/>
              </a:rPr>
              <a:t> should have the same order of mag as the variable resistor’s </a:t>
            </a:r>
            <a:r>
              <a:rPr lang="en-US" baseline="0" dirty="0" err="1" smtClean="0">
                <a:sym typeface="Wingdings"/>
              </a:rPr>
              <a:t>rance</a:t>
            </a:r>
            <a:endParaRPr lang="en-US" baseline="0" dirty="0" smtClean="0">
              <a:sym typeface="Wingding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>
                <a:sym typeface="Wingdings"/>
              </a:rPr>
              <a:t>Potentiometer gives 0-1023, full range of analog Input; divide by 4 gives you range 0-255, full output range of the </a:t>
            </a:r>
            <a:r>
              <a:rPr lang="en-US" baseline="0" dirty="0" err="1" smtClean="0">
                <a:sym typeface="Wingdings"/>
              </a:rPr>
              <a:t>analogWrite</a:t>
            </a:r>
            <a:r>
              <a:rPr lang="en-US" baseline="0" dirty="0" smtClean="0">
                <a:sym typeface="Wingdings"/>
              </a:rPr>
              <a:t>() command;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>
                <a:sym typeface="Wingdings"/>
              </a:rPr>
              <a:t>Voltage divider circuit CANT give you the full range. Fixed resistor in the circuit limits the range. So you must modify the code -  find out the range by </a:t>
            </a:r>
            <a:r>
              <a:rPr lang="en-US" baseline="0" dirty="0" err="1" smtClean="0">
                <a:sym typeface="Wingdings"/>
              </a:rPr>
              <a:t>openingthe</a:t>
            </a:r>
            <a:r>
              <a:rPr lang="en-US" baseline="0" dirty="0" smtClean="0">
                <a:sym typeface="Wingdings"/>
              </a:rPr>
              <a:t> serial monitor. Note the max and min values. Then map the range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>
              <a:sym typeface="Wingding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>
              <a:sym typeface="Wingding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>
              <a:sym typeface="Wingdings"/>
            </a:endParaRPr>
          </a:p>
          <a:p>
            <a:endParaRPr lang="en-US" baseline="0" dirty="0" smtClean="0">
              <a:sym typeface="Wingdings"/>
            </a:endParaRPr>
          </a:p>
          <a:p>
            <a:endParaRPr lang="en-US" baseline="0" dirty="0" smtClean="0">
              <a:sym typeface="Wingding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D7000-02CD-9247-9204-BA8C8357E46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713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 they</a:t>
            </a:r>
            <a:r>
              <a:rPr lang="en-US" baseline="0" dirty="0" smtClean="0"/>
              <a:t> know how to program – do they want to use processing? </a:t>
            </a:r>
          </a:p>
          <a:p>
            <a:r>
              <a:rPr lang="en-US" baseline="0" dirty="0" smtClean="0"/>
              <a:t>We don’t have to do this – we can do more with </a:t>
            </a:r>
            <a:r>
              <a:rPr lang="en-US" baseline="0" dirty="0" err="1" smtClean="0"/>
              <a:t>Arduino</a:t>
            </a:r>
            <a:r>
              <a:rPr lang="en-US" baseline="0" dirty="0" smtClean="0"/>
              <a:t>, look at relays…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D7000-02CD-9247-9204-BA8C8357E46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212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D7000-02CD-9247-9204-BA8C8357E46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248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58054-D32D-8645-9183-0437AC47550F}" type="datetimeFigureOut">
              <a:rPr lang="en-US" smtClean="0"/>
              <a:t>7/17/11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D842F-2E78-8D44-8FAA-0D72F48F5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96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58054-D32D-8645-9183-0437AC47550F}" type="datetimeFigureOut">
              <a:rPr lang="en-US" smtClean="0"/>
              <a:t>7/17/11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D842F-2E78-8D44-8FAA-0D72F48F5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395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58054-D32D-8645-9183-0437AC47550F}" type="datetimeFigureOut">
              <a:rPr lang="en-US" smtClean="0"/>
              <a:t>7/17/11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D842F-2E78-8D44-8FAA-0D72F48F5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187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58054-D32D-8645-9183-0437AC47550F}" type="datetimeFigureOut">
              <a:rPr lang="en-US" smtClean="0"/>
              <a:t>7/17/11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D842F-2E78-8D44-8FAA-0D72F48F5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431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58054-D32D-8645-9183-0437AC47550F}" type="datetimeFigureOut">
              <a:rPr lang="en-US" smtClean="0"/>
              <a:t>7/17/11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D842F-2E78-8D44-8FAA-0D72F48F5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626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58054-D32D-8645-9183-0437AC47550F}" type="datetimeFigureOut">
              <a:rPr lang="en-US" smtClean="0"/>
              <a:t>7/17/11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D842F-2E78-8D44-8FAA-0D72F48F5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084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58054-D32D-8645-9183-0437AC47550F}" type="datetimeFigureOut">
              <a:rPr lang="en-US" smtClean="0"/>
              <a:t>7/17/11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D842F-2E78-8D44-8FAA-0D72F48F5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052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58054-D32D-8645-9183-0437AC47550F}" type="datetimeFigureOut">
              <a:rPr lang="en-US" smtClean="0"/>
              <a:t>7/17/11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D842F-2E78-8D44-8FAA-0D72F48F5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4927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58054-D32D-8645-9183-0437AC47550F}" type="datetimeFigureOut">
              <a:rPr lang="en-US" smtClean="0"/>
              <a:t>7/17/11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D842F-2E78-8D44-8FAA-0D72F48F5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089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58054-D32D-8645-9183-0437AC47550F}" type="datetimeFigureOut">
              <a:rPr lang="en-US" smtClean="0"/>
              <a:t>7/17/11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D842F-2E78-8D44-8FAA-0D72F48F5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8588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58054-D32D-8645-9183-0437AC47550F}" type="datetimeFigureOut">
              <a:rPr lang="en-US" smtClean="0"/>
              <a:t>7/17/11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D842F-2E78-8D44-8FAA-0D72F48F5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71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358054-D32D-8645-9183-0437AC47550F}" type="datetimeFigureOut">
              <a:rPr lang="en-US" smtClean="0"/>
              <a:t>7/17/11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CD842F-2E78-8D44-8FAA-0D72F48F5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689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gif"/><Relationship Id="rId3" Type="http://schemas.openxmlformats.org/officeDocument/2006/relationships/image" Target="../media/image17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gif"/><Relationship Id="rId3" Type="http://schemas.openxmlformats.org/officeDocument/2006/relationships/image" Target="../media/image20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4" Type="http://schemas.openxmlformats.org/officeDocument/2006/relationships/image" Target="../media/image27.jpg"/><Relationship Id="rId5" Type="http://schemas.openxmlformats.org/officeDocument/2006/relationships/image" Target="../media/image28.jpg"/><Relationship Id="rId6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1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gif"/><Relationship Id="rId3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Electricity</a:t>
            </a:r>
          </a:p>
          <a:p>
            <a:r>
              <a:rPr lang="en-US" dirty="0" smtClean="0"/>
              <a:t>Analog / digital circuits</a:t>
            </a:r>
          </a:p>
          <a:p>
            <a:r>
              <a:rPr lang="en-US" dirty="0" smtClean="0"/>
              <a:t>Various sensors</a:t>
            </a:r>
          </a:p>
          <a:p>
            <a:r>
              <a:rPr lang="en-US" dirty="0" smtClean="0"/>
              <a:t>Controlling a high amperage load through a transistor</a:t>
            </a:r>
          </a:p>
          <a:p>
            <a:r>
              <a:rPr lang="en-US" dirty="0" smtClean="0"/>
              <a:t>Serial communication</a:t>
            </a:r>
          </a:p>
          <a:p>
            <a:r>
              <a:rPr lang="en-US" dirty="0" smtClean="0"/>
              <a:t>What next? (more sensors, serial communication, visualizing input, wireless, controlling AC loads?...)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1902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analog circuit</a:t>
            </a:r>
            <a:endParaRPr lang="en-US" dirty="0"/>
          </a:p>
        </p:txBody>
      </p:sp>
      <p:pic>
        <p:nvPicPr>
          <p:cNvPr id="4" name="Content Placeholder 3" descr="arduino_analog_input_schem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801" r="-56801"/>
          <a:stretch>
            <a:fillRect/>
          </a:stretch>
        </p:blipFill>
        <p:spPr>
          <a:xfrm>
            <a:off x="5995085" y="4473601"/>
            <a:ext cx="3807854" cy="2094173"/>
          </a:xfrm>
        </p:spPr>
      </p:pic>
      <p:pic>
        <p:nvPicPr>
          <p:cNvPr id="5" name="Picture 4" descr="analog_In_lab_pot_and_LED_b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56" y="3767099"/>
            <a:ext cx="5586715" cy="30909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94756" y="2078084"/>
            <a:ext cx="75255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When you run this code, the LED should dim up and down as you turn the pot, </a:t>
            </a:r>
            <a:br>
              <a:rPr lang="en-US" dirty="0" smtClean="0"/>
            </a:br>
            <a:r>
              <a:rPr lang="en-US" dirty="0" smtClean="0"/>
              <a:t>and the value of the pot should show up in the debugger pane.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866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Analog input code</a:t>
            </a:r>
            <a:endParaRPr lang="en-US" dirty="0"/>
          </a:p>
        </p:txBody>
      </p:sp>
      <p:pic>
        <p:nvPicPr>
          <p:cNvPr id="4" name="Content Placeholder 3" descr="Screen shot 2011-07-17 at 1.14.16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541" b="-1954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22927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Another sensor, and the map() function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192275"/>
          </a:xfrm>
        </p:spPr>
        <p:txBody>
          <a:bodyPr>
            <a:normAutofit/>
          </a:bodyPr>
          <a:lstStyle/>
          <a:p>
            <a:r>
              <a:rPr lang="en-US" sz="2000" dirty="0" smtClean="0"/>
              <a:t>Let’s replace the potentiometer with a photocell (or any variable resistor)</a:t>
            </a:r>
          </a:p>
          <a:p>
            <a:r>
              <a:rPr lang="en-US" sz="2000" dirty="0" smtClean="0"/>
              <a:t>Add a fixed resistor? (voltage divider) </a:t>
            </a:r>
          </a:p>
          <a:p>
            <a:r>
              <a:rPr lang="en-US" sz="2000" dirty="0" smtClean="0"/>
              <a:t>Look at the serial monitor: find </a:t>
            </a:r>
            <a:r>
              <a:rPr lang="en-US" sz="2000" dirty="0" smtClean="0"/>
              <a:t>out the RANGE of the analog sensor - </a:t>
            </a:r>
            <a:r>
              <a:rPr lang="en-US" sz="2000" dirty="0" smtClean="0"/>
              <a:t>note the maximum and minimum values</a:t>
            </a:r>
          </a:p>
          <a:p>
            <a:pPr lvl="1"/>
            <a:r>
              <a:rPr lang="en-US" sz="1600" dirty="0" smtClean="0"/>
              <a:t>Before, a potentiometer was giving us analog input values of 0 – 1023, the full range of the </a:t>
            </a:r>
            <a:r>
              <a:rPr lang="en-US" sz="1600" dirty="0" err="1" smtClean="0"/>
              <a:t>analogRead</a:t>
            </a:r>
            <a:r>
              <a:rPr lang="en-US" sz="1600" dirty="0" smtClean="0"/>
              <a:t>() function; </a:t>
            </a:r>
          </a:p>
          <a:p>
            <a:pPr lvl="1"/>
            <a:r>
              <a:rPr lang="en-US" sz="1600" dirty="0" smtClean="0"/>
              <a:t>Now, we must modify the code using the map() function</a:t>
            </a:r>
          </a:p>
          <a:p>
            <a:pPr lvl="1"/>
            <a:r>
              <a:rPr lang="en-US" sz="1600" dirty="0" smtClean="0"/>
              <a:t>Map the input (min – max sensor reading) to the output  (0-255 – because 0 – 255 is the range of </a:t>
            </a:r>
            <a:r>
              <a:rPr lang="en-US" sz="1600" dirty="0" err="1" smtClean="0"/>
              <a:t>Arduino’s</a:t>
            </a:r>
            <a:r>
              <a:rPr lang="en-US" sz="1600" dirty="0" smtClean="0"/>
              <a:t> </a:t>
            </a:r>
            <a:r>
              <a:rPr lang="en-US" sz="1600" dirty="0" err="1" smtClean="0"/>
              <a:t>analogWrite</a:t>
            </a:r>
            <a:r>
              <a:rPr lang="en-US" sz="1600" dirty="0" smtClean="0"/>
              <a:t>() function</a:t>
            </a:r>
            <a:endParaRPr lang="en-US" sz="1600" dirty="0" smtClean="0"/>
          </a:p>
          <a:p>
            <a:pPr lvl="1"/>
            <a:endParaRPr lang="en-US" sz="1600" dirty="0" smtClean="0"/>
          </a:p>
          <a:p>
            <a:pPr lvl="1"/>
            <a:endParaRPr lang="en-US" sz="1600" dirty="0" smtClean="0"/>
          </a:p>
          <a:p>
            <a:pPr lvl="1"/>
            <a:endParaRPr lang="en-US" sz="1600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308577" y="4792475"/>
            <a:ext cx="2652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Map the incoming  values:</a:t>
            </a:r>
            <a:endParaRPr lang="en-US" dirty="0"/>
          </a:p>
        </p:txBody>
      </p:sp>
      <p:pic>
        <p:nvPicPr>
          <p:cNvPr id="8" name="Picture 7" descr="Screen shot 2011-07-17 at 2.05.1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577" y="5278765"/>
            <a:ext cx="61468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4508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Photocell circuit</a:t>
            </a:r>
            <a:endParaRPr lang="en-US" dirty="0"/>
          </a:p>
        </p:txBody>
      </p:sp>
      <p:pic>
        <p:nvPicPr>
          <p:cNvPr id="6" name="Content Placeholder 5" descr="fetch-1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0709" r="-130709"/>
          <a:stretch>
            <a:fillRect/>
          </a:stretch>
        </p:blipFill>
        <p:spPr>
          <a:xfrm>
            <a:off x="5219970" y="4411913"/>
            <a:ext cx="3810061" cy="2095387"/>
          </a:xfrm>
        </p:spPr>
      </p:pic>
      <p:pic>
        <p:nvPicPr>
          <p:cNvPr id="8" name="Picture 7" descr="fetch-2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59" y="2017868"/>
            <a:ext cx="5087390" cy="3191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361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Code for one photocell and one LED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41013" y="6153183"/>
            <a:ext cx="7449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NOTE: you may have to modify the map() function, depending on your sensor</a:t>
            </a:r>
            <a:endParaRPr lang="en-US" dirty="0"/>
          </a:p>
        </p:txBody>
      </p:sp>
      <p:pic>
        <p:nvPicPr>
          <p:cNvPr id="7" name="Content Placeholder 6" descr="Screen shot 2011-07-17 at 2.04.33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20" r="-27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173368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Excersize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 the map() function to make the LED get less bright as the photocell gets darker, and brighter with MORE light…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43305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Analog Output: Pulse Width Modulation (PWM)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Most microcontrollers “fake” an analog voltage output by producing a series of voltage pulses at regular intervals, and varying the width of the pulses (PWM)</a:t>
            </a:r>
          </a:p>
          <a:p>
            <a:r>
              <a:rPr lang="en-US" sz="2000" dirty="0" smtClean="0"/>
              <a:t>DUTY CYCLE = ratio of the time the pin is HIGH to the time it is LOW</a:t>
            </a:r>
            <a:endParaRPr lang="en-US" sz="2000" dirty="0"/>
          </a:p>
        </p:txBody>
      </p:sp>
      <p:pic>
        <p:nvPicPr>
          <p:cNvPr id="4" name="Picture 3" descr="pwm-graph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95" y="3798432"/>
            <a:ext cx="3001502" cy="1264633"/>
          </a:xfrm>
          <a:prstGeom prst="rect">
            <a:avLst/>
          </a:prstGeom>
        </p:spPr>
      </p:pic>
      <p:pic>
        <p:nvPicPr>
          <p:cNvPr id="5" name="Picture 4" descr="pwm-graph1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853" y="3798432"/>
            <a:ext cx="2974623" cy="12887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7489" y="5674189"/>
            <a:ext cx="38053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Here the duty cycle is 50%, making the </a:t>
            </a:r>
            <a:br>
              <a:rPr lang="en-US" dirty="0" smtClean="0"/>
            </a:br>
            <a:r>
              <a:rPr lang="en-US" dirty="0" smtClean="0"/>
              <a:t>voltage output about half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919195" y="5773830"/>
            <a:ext cx="37435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duty cycle is less because it is OFF </a:t>
            </a:r>
            <a:br>
              <a:rPr lang="en-US" dirty="0" smtClean="0"/>
            </a:br>
            <a:r>
              <a:rPr lang="en-US" dirty="0" smtClean="0"/>
              <a:t>for longer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2448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Powering a high-current load using a transistor</a:t>
            </a:r>
            <a:endParaRPr lang="en-US" dirty="0"/>
          </a:p>
        </p:txBody>
      </p:sp>
      <p:pic>
        <p:nvPicPr>
          <p:cNvPr id="4" name="Content Placeholder 3" descr="arduino_bb_pot_transistor_motor_diode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29" r="-8629"/>
          <a:stretch>
            <a:fillRect/>
          </a:stretch>
        </p:blipFill>
        <p:spPr>
          <a:xfrm>
            <a:off x="1137147" y="3848305"/>
            <a:ext cx="4561694" cy="2508756"/>
          </a:xfrm>
        </p:spPr>
      </p:pic>
      <p:pic>
        <p:nvPicPr>
          <p:cNvPr id="6" name="Picture 5" descr="tip120_pinou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147" y="1699848"/>
            <a:ext cx="2237509" cy="1750800"/>
          </a:xfrm>
          <a:prstGeom prst="rect">
            <a:avLst/>
          </a:prstGeom>
        </p:spPr>
      </p:pic>
      <p:pic>
        <p:nvPicPr>
          <p:cNvPr id="7" name="Picture 6" descr="npntransistor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409" y="2344776"/>
            <a:ext cx="569295" cy="66649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29040" y="1975463"/>
            <a:ext cx="3258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 electronic switch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65876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Transistor circuit code</a:t>
            </a:r>
            <a:endParaRPr lang="en-US" dirty="0"/>
          </a:p>
        </p:txBody>
      </p:sp>
      <p:pic>
        <p:nvPicPr>
          <p:cNvPr id="4" name="Content Placeholder 3" descr="Screen shot 2011-07-17 at 2.44.38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996" b="-499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743487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Controlling AC current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RELAY: A mechanical switch</a:t>
            </a:r>
          </a:p>
          <a:p>
            <a:pPr marL="0" indent="0">
              <a:buNone/>
            </a:pPr>
            <a:r>
              <a:rPr lang="en-US" dirty="0" smtClean="0"/>
              <a:t>	</a:t>
            </a:r>
            <a:r>
              <a:rPr lang="en-US" sz="2000" dirty="0" smtClean="0"/>
              <a:t>- slow response, so unlike a transistor, we cannot control the output 	voltage (in the past example, the transistor was opening and closing 	rapidly</a:t>
            </a:r>
            <a:r>
              <a:rPr lang="en-US" sz="2000" dirty="0"/>
              <a:t> </a:t>
            </a:r>
            <a:r>
              <a:rPr lang="en-US" sz="2000" dirty="0" smtClean="0"/>
              <a:t>and the motor was getting slower)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	- use a small (5V) input from </a:t>
            </a:r>
            <a:r>
              <a:rPr lang="en-US" sz="2000" dirty="0" err="1" smtClean="0"/>
              <a:t>arduino</a:t>
            </a:r>
            <a:r>
              <a:rPr lang="en-US" sz="2000" dirty="0" smtClean="0"/>
              <a:t> to allow AC current to flow through, </a:t>
            </a:r>
          </a:p>
          <a:p>
            <a:pPr marL="0" indent="0">
              <a:buNone/>
            </a:pPr>
            <a:r>
              <a:rPr lang="en-US" sz="2000" dirty="0"/>
              <a:t>	</a:t>
            </a:r>
            <a:r>
              <a:rPr lang="en-US" sz="2000" dirty="0" smtClean="0"/>
              <a:t>thereby turning on an AC load using </a:t>
            </a:r>
            <a:r>
              <a:rPr lang="en-US" sz="2000" dirty="0" err="1" smtClean="0"/>
              <a:t>Arduino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48204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Electricity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Electricity: flow of electrons through a conductive material</a:t>
            </a:r>
          </a:p>
          <a:p>
            <a:r>
              <a:rPr lang="en-US" u="sng" dirty="0" smtClean="0"/>
              <a:t>Current</a:t>
            </a:r>
            <a:r>
              <a:rPr lang="en-US" dirty="0" smtClean="0"/>
              <a:t> (Amps): measure of how many electrons are flowing </a:t>
            </a:r>
          </a:p>
          <a:p>
            <a:r>
              <a:rPr lang="en-US" u="sng" dirty="0" smtClean="0"/>
              <a:t>Voltage</a:t>
            </a:r>
            <a:r>
              <a:rPr lang="en-US" dirty="0" smtClean="0"/>
              <a:t> (volts): the electrical energy (analogy: pressure)</a:t>
            </a:r>
          </a:p>
          <a:p>
            <a:r>
              <a:rPr lang="en-US" u="sng" dirty="0" smtClean="0"/>
              <a:t>Resistance</a:t>
            </a:r>
            <a:r>
              <a:rPr lang="en-US" dirty="0" smtClean="0"/>
              <a:t> (Ohms): a material’s ability to RESIST or oppose current</a:t>
            </a:r>
          </a:p>
          <a:p>
            <a:r>
              <a:rPr lang="en-US" dirty="0" smtClean="0"/>
              <a:t>ANALOGY: water flowing through a hose: </a:t>
            </a:r>
          </a:p>
          <a:p>
            <a:pPr lvl="1"/>
            <a:r>
              <a:rPr lang="en-US" dirty="0" smtClean="0"/>
              <a:t>current = HOW MUCH </a:t>
            </a:r>
          </a:p>
          <a:p>
            <a:pPr lvl="1"/>
            <a:r>
              <a:rPr lang="en-US" dirty="0" smtClean="0"/>
              <a:t>Voltage = PRESSURE</a:t>
            </a:r>
          </a:p>
          <a:p>
            <a:pPr lvl="1"/>
            <a:r>
              <a:rPr lang="en-US" dirty="0" smtClean="0"/>
              <a:t>Resistance = SIZE of the hose</a:t>
            </a:r>
          </a:p>
        </p:txBody>
      </p:sp>
    </p:spTree>
    <p:extLst>
      <p:ext uri="{BB962C8B-B14F-4D97-AF65-F5344CB8AC3E}">
        <p14:creationId xmlns:p14="http://schemas.microsoft.com/office/powerpoint/2010/main" val="148794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Outlet-1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278" r="-21278"/>
          <a:stretch>
            <a:fillRect/>
          </a:stretch>
        </p:blipFill>
        <p:spPr>
          <a:xfrm>
            <a:off x="-391837" y="3485346"/>
            <a:ext cx="3999445" cy="2199540"/>
          </a:xfrm>
          <a:prstGeom prst="rect">
            <a:avLst/>
          </a:prstGeom>
        </p:spPr>
      </p:pic>
      <p:pic>
        <p:nvPicPr>
          <p:cNvPr id="5" name="Picture 4" descr="ForWp13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640" y="5105530"/>
            <a:ext cx="2930360" cy="1752470"/>
          </a:xfrm>
          <a:prstGeom prst="rect">
            <a:avLst/>
          </a:prstGeom>
        </p:spPr>
      </p:pic>
      <p:pic>
        <p:nvPicPr>
          <p:cNvPr id="6" name="Picture 5" descr="ForWp15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197" y="4585116"/>
            <a:ext cx="2919532" cy="174599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5684886"/>
            <a:ext cx="29931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relay used to switch on AC </a:t>
            </a:r>
            <a:br>
              <a:rPr lang="en-US" dirty="0" smtClean="0"/>
            </a:br>
            <a:r>
              <a:rPr lang="en-US" dirty="0" smtClean="0"/>
              <a:t>current to turn on fluorescent </a:t>
            </a:r>
            <a:br>
              <a:rPr lang="en-US" dirty="0" smtClean="0"/>
            </a:br>
            <a:r>
              <a:rPr lang="en-US" dirty="0" smtClean="0"/>
              <a:t>lights</a:t>
            </a:r>
            <a:endParaRPr lang="en-US" dirty="0"/>
          </a:p>
        </p:txBody>
      </p:sp>
      <p:pic>
        <p:nvPicPr>
          <p:cNvPr id="8" name="Picture 7" descr="ForWp156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268" y="207885"/>
            <a:ext cx="2617756" cy="4377231"/>
          </a:xfrm>
          <a:prstGeom prst="rect">
            <a:avLst/>
          </a:prstGeom>
        </p:spPr>
      </p:pic>
      <p:pic>
        <p:nvPicPr>
          <p:cNvPr id="9" name="Picture 8" descr="ProcessHumRep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1456" y="0"/>
            <a:ext cx="4613312" cy="331885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970127" y="953482"/>
            <a:ext cx="243314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Two 12V relays used to </a:t>
            </a:r>
          </a:p>
          <a:p>
            <a:r>
              <a:rPr lang="en-US" dirty="0" smtClean="0"/>
              <a:t>reverse the direction of </a:t>
            </a:r>
          </a:p>
          <a:p>
            <a:r>
              <a:rPr lang="en-US" dirty="0" smtClean="0"/>
              <a:t>A motor (a motor driver</a:t>
            </a:r>
          </a:p>
          <a:p>
            <a:r>
              <a:rPr lang="en-US" dirty="0" smtClean="0"/>
              <a:t>does this, however) </a:t>
            </a:r>
          </a:p>
          <a:p>
            <a:endParaRPr lang="en-US" dirty="0"/>
          </a:p>
          <a:p>
            <a:r>
              <a:rPr lang="en-US" dirty="0" smtClean="0"/>
              <a:t>For an RC sailboat using </a:t>
            </a:r>
          </a:p>
          <a:p>
            <a:r>
              <a:rPr lang="en-US" dirty="0" smtClean="0"/>
              <a:t>Two motors from a drill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9387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Visualizing the data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 descr="Screen shot 2011-07-17 at 1.01.39 PM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876" b="-19876"/>
          <a:stretch>
            <a:fillRect/>
          </a:stretch>
        </p:blipFill>
        <p:spPr>
          <a:xfrm>
            <a:off x="0" y="3342986"/>
            <a:ext cx="3188746" cy="1753687"/>
          </a:xfrm>
        </p:spPr>
      </p:pic>
      <p:sp>
        <p:nvSpPr>
          <p:cNvPr id="5" name="TextBox 4"/>
          <p:cNvSpPr txBox="1"/>
          <p:nvPr/>
        </p:nvSpPr>
        <p:spPr>
          <a:xfrm>
            <a:off x="3580584" y="3926840"/>
            <a:ext cx="5426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http://</a:t>
            </a:r>
            <a:r>
              <a:rPr lang="nl-NL" dirty="0" err="1" smtClean="0"/>
              <a:t>www.macupdate.com</a:t>
            </a:r>
            <a:r>
              <a:rPr lang="nl-NL" dirty="0" smtClean="0"/>
              <a:t>/</a:t>
            </a:r>
            <a:r>
              <a:rPr lang="nl-NL" dirty="0" err="1" smtClean="0"/>
              <a:t>app</a:t>
            </a:r>
            <a:r>
              <a:rPr lang="nl-NL" dirty="0" smtClean="0"/>
              <a:t>/</a:t>
            </a:r>
            <a:r>
              <a:rPr lang="nl-NL" dirty="0" err="1" smtClean="0"/>
              <a:t>mac</a:t>
            </a:r>
            <a:r>
              <a:rPr lang="nl-NL" dirty="0" smtClean="0"/>
              <a:t>/31352/</a:t>
            </a:r>
            <a:r>
              <a:rPr lang="nl-NL" dirty="0" err="1" smtClean="0"/>
              <a:t>coolterm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29308" y="1485188"/>
            <a:ext cx="828944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Sometimes it’s nice to see sensor data in a graph</a:t>
            </a:r>
          </a:p>
          <a:p>
            <a:r>
              <a:rPr lang="en-US" dirty="0"/>
              <a:t>	</a:t>
            </a:r>
            <a:r>
              <a:rPr lang="en-US" dirty="0" smtClean="0"/>
              <a:t>-</a:t>
            </a:r>
            <a:r>
              <a:rPr lang="en-US" dirty="0" err="1" smtClean="0"/>
              <a:t>CoolTerm</a:t>
            </a:r>
            <a:r>
              <a:rPr lang="en-US" dirty="0" smtClean="0"/>
              <a:t> (a serial port terminal application)</a:t>
            </a:r>
          </a:p>
          <a:p>
            <a:r>
              <a:rPr lang="en-US" dirty="0" smtClean="0"/>
              <a:t>	-Processing (an open-source programming language to create images, animations,</a:t>
            </a:r>
            <a:br>
              <a:rPr lang="en-US" dirty="0" smtClean="0"/>
            </a:br>
            <a:r>
              <a:rPr lang="en-US" dirty="0" smtClean="0"/>
              <a:t>		interactions…)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3158320"/>
            <a:ext cx="2832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We’ll use </a:t>
            </a:r>
            <a:r>
              <a:rPr lang="en-US" dirty="0" err="1"/>
              <a:t>C</a:t>
            </a:r>
            <a:r>
              <a:rPr lang="en-US" dirty="0" err="1" smtClean="0"/>
              <a:t>oolTerm</a:t>
            </a:r>
            <a:r>
              <a:rPr lang="en-US" dirty="0" smtClean="0"/>
              <a:t> for now: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80931" y="5458029"/>
            <a:ext cx="3100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Download and open </a:t>
            </a:r>
            <a:r>
              <a:rPr lang="en-US" dirty="0" err="1" smtClean="0"/>
              <a:t>CoolTerm</a:t>
            </a:r>
            <a:r>
              <a:rPr lang="en-US" dirty="0" smtClean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9938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CoolTerm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Let’s go back to a sketch that reads sensor information (such as the one with the photocell) and prints it to the serial port </a:t>
            </a:r>
          </a:p>
          <a:p>
            <a:endParaRPr lang="en-US" dirty="0" smtClean="0"/>
          </a:p>
          <a:p>
            <a:r>
              <a:rPr lang="en-US" sz="2400" dirty="0" smtClean="0"/>
              <a:t>With your </a:t>
            </a:r>
            <a:r>
              <a:rPr lang="en-US" sz="2400" dirty="0" err="1" smtClean="0"/>
              <a:t>arduino</a:t>
            </a:r>
            <a:r>
              <a:rPr lang="en-US" sz="2400" dirty="0" smtClean="0"/>
              <a:t> connected: </a:t>
            </a:r>
            <a:endParaRPr lang="en-US" sz="2400" dirty="0"/>
          </a:p>
        </p:txBody>
      </p:sp>
      <p:pic>
        <p:nvPicPr>
          <p:cNvPr id="4" name="Picture 3" descr="Screen shot 2011-07-17 at 1.20.0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737" y="2529502"/>
            <a:ext cx="6172200" cy="177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123810"/>
            <a:ext cx="460960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NOTE: you cannot have two ports open at the same time </a:t>
            </a:r>
          </a:p>
          <a:p>
            <a:r>
              <a:rPr lang="en-US" sz="1400" dirty="0" smtClean="0"/>
              <a:t>(so you can’t view the </a:t>
            </a:r>
            <a:r>
              <a:rPr lang="en-US" sz="1400" dirty="0" err="1" smtClean="0"/>
              <a:t>Arduino’s</a:t>
            </a:r>
            <a:r>
              <a:rPr lang="en-US" sz="1400" dirty="0" smtClean="0"/>
              <a:t> serial monitor while you are </a:t>
            </a:r>
            <a:br>
              <a:rPr lang="en-US" sz="1400" dirty="0" smtClean="0"/>
            </a:br>
            <a:r>
              <a:rPr lang="en-US" sz="1400" dirty="0" smtClean="0"/>
              <a:t>using </a:t>
            </a:r>
            <a:r>
              <a:rPr lang="en-US" sz="1400" dirty="0" err="1" smtClean="0"/>
              <a:t>CoolTerm</a:t>
            </a:r>
            <a:endParaRPr lang="en-US" sz="1400" dirty="0"/>
          </a:p>
        </p:txBody>
      </p:sp>
      <p:pic>
        <p:nvPicPr>
          <p:cNvPr id="6" name="Picture 5" descr="Screen shot 2011-07-17 at 1.22.1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88" y="4043274"/>
            <a:ext cx="2550335" cy="2080536"/>
          </a:xfrm>
          <a:prstGeom prst="rect">
            <a:avLst/>
          </a:prstGeom>
        </p:spPr>
      </p:pic>
      <p:pic>
        <p:nvPicPr>
          <p:cNvPr id="7" name="Picture 6" descr="Screen shot 2011-07-17 at 1.22.5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934" y="3679703"/>
            <a:ext cx="2578948" cy="245847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45675" y="3486000"/>
            <a:ext cx="1404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Click </a:t>
            </a:r>
            <a:r>
              <a:rPr lang="en-US" dirty="0"/>
              <a:t>O</a:t>
            </a:r>
            <a:r>
              <a:rPr lang="en-US" dirty="0" smtClean="0"/>
              <a:t>ptions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1797047" y="3872117"/>
            <a:ext cx="148628" cy="34231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6056547" y="3980715"/>
            <a:ext cx="364814" cy="1330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617445" y="4048265"/>
            <a:ext cx="269248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Make sure the </a:t>
            </a:r>
            <a:r>
              <a:rPr lang="en-US" dirty="0" err="1" smtClean="0"/>
              <a:t>Baudrate</a:t>
            </a:r>
            <a:r>
              <a:rPr lang="en-US" dirty="0" smtClean="0"/>
              <a:t> is</a:t>
            </a:r>
            <a:br>
              <a:rPr lang="en-US" dirty="0" smtClean="0"/>
            </a:br>
            <a:r>
              <a:rPr lang="en-US" dirty="0" smtClean="0"/>
              <a:t> set to 9600 (remember, in </a:t>
            </a:r>
            <a:br>
              <a:rPr lang="en-US" dirty="0" smtClean="0"/>
            </a:br>
            <a:r>
              <a:rPr lang="en-US" dirty="0" err="1" smtClean="0"/>
              <a:t>Arduino</a:t>
            </a:r>
            <a:r>
              <a:rPr lang="en-US" dirty="0" smtClean="0"/>
              <a:t> we set it to 9600 </a:t>
            </a:r>
            <a:br>
              <a:rPr lang="en-US" dirty="0" smtClean="0"/>
            </a:br>
            <a:r>
              <a:rPr lang="en-US" dirty="0" smtClean="0"/>
              <a:t>using </a:t>
            </a:r>
            <a:r>
              <a:rPr lang="en-US" dirty="0" err="1" smtClean="0"/>
              <a:t>Serial.begin</a:t>
            </a:r>
            <a:r>
              <a:rPr lang="en-US" dirty="0" smtClean="0"/>
              <a:t>(9600)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270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Start recording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64915" y="2313840"/>
            <a:ext cx="2056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Now click CONNECT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4153" y="5530122"/>
            <a:ext cx="3700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You should see data scrolling through </a:t>
            </a:r>
            <a:endParaRPr lang="en-US" dirty="0"/>
          </a:p>
        </p:txBody>
      </p:sp>
      <p:pic>
        <p:nvPicPr>
          <p:cNvPr id="10" name="Content Placeholder 9" descr="Screen shot 2011-07-17 at 1.30.36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894" r="-23894"/>
          <a:stretch>
            <a:fillRect/>
          </a:stretch>
        </p:blipFill>
        <p:spPr>
          <a:xfrm>
            <a:off x="-230127" y="3012794"/>
            <a:ext cx="3930704" cy="2161736"/>
          </a:xfrm>
        </p:spPr>
      </p:pic>
      <p:cxnSp>
        <p:nvCxnSpPr>
          <p:cNvPr id="7" name="Straight Arrow Connector 6"/>
          <p:cNvCxnSpPr/>
          <p:nvPr/>
        </p:nvCxnSpPr>
        <p:spPr>
          <a:xfrm flipH="1">
            <a:off x="1094014" y="2683172"/>
            <a:ext cx="232902" cy="5142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Screen shot 2011-07-17 at 1.32.0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933" y="3611140"/>
            <a:ext cx="3015763" cy="96504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943143" y="2414448"/>
            <a:ext cx="38540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Click Connection </a:t>
            </a:r>
            <a:r>
              <a:rPr lang="en-US" dirty="0" smtClean="0">
                <a:sym typeface="Wingdings"/>
              </a:rPr>
              <a:t> Capture to </a:t>
            </a:r>
            <a:r>
              <a:rPr lang="en-US" dirty="0" err="1" smtClean="0">
                <a:sym typeface="Wingdings"/>
              </a:rPr>
              <a:t>TextFile</a:t>
            </a:r>
            <a:endParaRPr lang="en-US" dirty="0">
              <a:sym typeface="Wingdings"/>
            </a:endParaRPr>
          </a:p>
          <a:p>
            <a:r>
              <a:rPr lang="en-US" dirty="0" smtClean="0">
                <a:sym typeface="Wingdings"/>
              </a:rPr>
              <a:t>	 Start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943143" y="5530122"/>
            <a:ext cx="4112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You can specify where to save the text file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6672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 the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Open the file with excel: </a:t>
            </a:r>
            <a:endParaRPr lang="en-US" sz="2400" dirty="0"/>
          </a:p>
        </p:txBody>
      </p:sp>
      <p:pic>
        <p:nvPicPr>
          <p:cNvPr id="4" name="Picture 3" descr="Screen shot 2011-07-17 at 1.36.4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86" y="2491485"/>
            <a:ext cx="2766888" cy="943128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2472630" y="2229146"/>
            <a:ext cx="1107954" cy="80559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367897" y="1791114"/>
            <a:ext cx="44492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Your data should look something like this: </a:t>
            </a:r>
          </a:p>
          <a:p>
            <a:r>
              <a:rPr lang="en-US" dirty="0" smtClean="0"/>
              <a:t> a long column of numbers (your sensor data)</a:t>
            </a:r>
            <a:endParaRPr lang="en-US" dirty="0"/>
          </a:p>
        </p:txBody>
      </p:sp>
      <p:pic>
        <p:nvPicPr>
          <p:cNvPr id="8" name="Picture 7" descr="Screen shot 2011-07-17 at 1.38.1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904" y="2620935"/>
            <a:ext cx="2070100" cy="256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3082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 the data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02605" y="1958946"/>
            <a:ext cx="1740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-Click on “Chart”</a:t>
            </a:r>
            <a:endParaRPr lang="en-US" dirty="0"/>
          </a:p>
        </p:txBody>
      </p:sp>
      <p:pic>
        <p:nvPicPr>
          <p:cNvPr id="11" name="Content Placeholder 10" descr="Screen shot 2011-07-17 at 1.44.30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333" r="-34333"/>
          <a:stretch>
            <a:fillRect/>
          </a:stretch>
        </p:blipFill>
        <p:spPr>
          <a:xfrm>
            <a:off x="-344984" y="2491859"/>
            <a:ext cx="4410803" cy="2425772"/>
          </a:xfrm>
        </p:spPr>
      </p:pic>
      <p:cxnSp>
        <p:nvCxnSpPr>
          <p:cNvPr id="7" name="Straight Arrow Connector 6"/>
          <p:cNvCxnSpPr/>
          <p:nvPr/>
        </p:nvCxnSpPr>
        <p:spPr>
          <a:xfrm flipH="1">
            <a:off x="2134839" y="2188616"/>
            <a:ext cx="391837" cy="6619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070106" y="2003950"/>
            <a:ext cx="2110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-Then click on “Line”</a:t>
            </a:r>
            <a:endParaRPr lang="en-US" dirty="0"/>
          </a:p>
        </p:txBody>
      </p:sp>
      <p:cxnSp>
        <p:nvCxnSpPr>
          <p:cNvPr id="14" name="Elbow Connector 13"/>
          <p:cNvCxnSpPr/>
          <p:nvPr/>
        </p:nvCxnSpPr>
        <p:spPr>
          <a:xfrm rot="10800000" flipV="1">
            <a:off x="1094445" y="2373281"/>
            <a:ext cx="3607608" cy="963681"/>
          </a:xfrm>
          <a:prstGeom prst="bentConnector3">
            <a:avLst>
              <a:gd name="adj1" fmla="val -562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Screen shot 2011-07-17 at 1.47.4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185" y="2491859"/>
            <a:ext cx="1468321" cy="245881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039702" y="2073050"/>
            <a:ext cx="2035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Then click on “Line”</a:t>
            </a:r>
            <a:endParaRPr lang="en-US" dirty="0"/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7174680" y="2328278"/>
            <a:ext cx="900518" cy="122484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94344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And you should get something that looks like this: </a:t>
            </a:r>
            <a:endParaRPr lang="en-US" sz="3200" dirty="0"/>
          </a:p>
        </p:txBody>
      </p:sp>
      <p:pic>
        <p:nvPicPr>
          <p:cNvPr id="6" name="Content Placeholder 5" descr="Screen shot 2011-07-17 at 1.54.07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13" r="-7513"/>
          <a:stretch>
            <a:fillRect/>
          </a:stretch>
        </p:blipFill>
        <p:spPr>
          <a:xfrm>
            <a:off x="2621257" y="1417638"/>
            <a:ext cx="4633309" cy="2548141"/>
          </a:xfrm>
        </p:spPr>
      </p:pic>
      <p:sp>
        <p:nvSpPr>
          <p:cNvPr id="7" name="TextBox 6"/>
          <p:cNvSpPr txBox="1"/>
          <p:nvPr/>
        </p:nvSpPr>
        <p:spPr>
          <a:xfrm>
            <a:off x="959326" y="5039220"/>
            <a:ext cx="6912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Now you can work in excel to label the axes and format it how you like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57200" y="2701995"/>
            <a:ext cx="21834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(This is from me moving</a:t>
            </a:r>
          </a:p>
          <a:p>
            <a:r>
              <a:rPr lang="en-US" sz="1600" dirty="0" smtClean="0"/>
              <a:t>My hand near and far </a:t>
            </a:r>
          </a:p>
          <a:p>
            <a:r>
              <a:rPr lang="en-US" sz="1600" dirty="0" smtClean="0"/>
              <a:t>The photocell)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0654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Serial communication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You’ve already used this via </a:t>
            </a:r>
            <a:r>
              <a:rPr lang="en-US" dirty="0" err="1" smtClean="0"/>
              <a:t>Arduino’s</a:t>
            </a:r>
            <a:r>
              <a:rPr lang="en-US" dirty="0" smtClean="0"/>
              <a:t> serial monitor</a:t>
            </a:r>
          </a:p>
          <a:p>
            <a:r>
              <a:rPr lang="en-US" dirty="0" smtClean="0"/>
              <a:t>Computer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err="1" smtClean="0">
                <a:sym typeface="Wingdings"/>
              </a:rPr>
              <a:t>Arduino</a:t>
            </a:r>
            <a:r>
              <a:rPr lang="en-US" dirty="0" smtClean="0">
                <a:sym typeface="Wingdings"/>
              </a:rPr>
              <a:t>, agree upon rate (9600 baud)  </a:t>
            </a:r>
          </a:p>
          <a:p>
            <a:r>
              <a:rPr lang="en-US" dirty="0" smtClean="0">
                <a:sym typeface="Wingdings"/>
              </a:rPr>
              <a:t>Sending a series of digital pulses back and forth (via a transmit wire and a receive wire)</a:t>
            </a:r>
          </a:p>
          <a:p>
            <a:r>
              <a:rPr lang="en-US" dirty="0" smtClean="0">
                <a:sym typeface="Wingdings"/>
              </a:rPr>
              <a:t>By interpreting several bits of data over time, the receiver can get a detailed message from the sender</a:t>
            </a:r>
          </a:p>
          <a:p>
            <a:r>
              <a:rPr lang="en-US" dirty="0" smtClean="0">
                <a:sym typeface="Wingdings"/>
              </a:rPr>
              <a:t>More complicated sensors: MIDI, GPS, accelerometer</a:t>
            </a:r>
          </a:p>
          <a:p>
            <a:r>
              <a:rPr lang="en-US" dirty="0" smtClean="0">
                <a:sym typeface="Wingdings"/>
              </a:rPr>
              <a:t>Digital pins 0 and 1 on </a:t>
            </a:r>
            <a:r>
              <a:rPr lang="en-US" dirty="0" err="1" smtClean="0">
                <a:sym typeface="Wingdings"/>
              </a:rPr>
              <a:t>Arduino</a:t>
            </a:r>
            <a:r>
              <a:rPr lang="en-US" dirty="0" smtClean="0">
                <a:sym typeface="Wingdings"/>
              </a:rPr>
              <a:t> are for transmitting and receiving data 							</a:t>
            </a:r>
          </a:p>
          <a:p>
            <a:endParaRPr lang="en-US" dirty="0"/>
          </a:p>
        </p:txBody>
      </p:sp>
      <p:pic>
        <p:nvPicPr>
          <p:cNvPr id="5" name="Picture 4" descr="arduino-osc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83" t="33096" b="48190"/>
          <a:stretch/>
        </p:blipFill>
        <p:spPr>
          <a:xfrm>
            <a:off x="3688676" y="5120279"/>
            <a:ext cx="1663376" cy="1283448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5215492" y="5795778"/>
            <a:ext cx="1256582" cy="270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24118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did 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Reviewed the basics of electricity</a:t>
            </a:r>
          </a:p>
          <a:p>
            <a:r>
              <a:rPr lang="en-US" dirty="0" smtClean="0"/>
              <a:t>Reviewed analog vs. digital input </a:t>
            </a:r>
          </a:p>
          <a:p>
            <a:r>
              <a:rPr lang="en-US" dirty="0" smtClean="0"/>
              <a:t>Made circuits that use analog and digital input</a:t>
            </a:r>
          </a:p>
          <a:p>
            <a:r>
              <a:rPr lang="en-US" dirty="0" smtClean="0"/>
              <a:t>Made a circuit that uses analog output (PWM)</a:t>
            </a:r>
          </a:p>
          <a:p>
            <a:r>
              <a:rPr lang="en-US" dirty="0" smtClean="0"/>
              <a:t>Controlled high-amperage loads using a transistor</a:t>
            </a:r>
          </a:p>
          <a:p>
            <a:r>
              <a:rPr lang="en-US" dirty="0" smtClean="0"/>
              <a:t>Visualized the data using </a:t>
            </a:r>
            <a:r>
              <a:rPr lang="en-US" dirty="0" err="1" smtClean="0"/>
              <a:t>CoolTerm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5253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V=IR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u="sng" dirty="0" smtClean="0"/>
              <a:t>circuit</a:t>
            </a:r>
            <a:r>
              <a:rPr lang="en-US" dirty="0" smtClean="0"/>
              <a:t>: a closed loop containing a source of electrical energy (battery) and a load (a light bulb, a motor, etc.)</a:t>
            </a:r>
          </a:p>
          <a:p>
            <a:r>
              <a:rPr lang="en-US" sz="2800" dirty="0" smtClean="0"/>
              <a:t>Voltage = resistance * amperage</a:t>
            </a:r>
            <a:endParaRPr lang="en-US" sz="2800" dirty="0"/>
          </a:p>
        </p:txBody>
      </p:sp>
      <p:pic>
        <p:nvPicPr>
          <p:cNvPr id="4" name="Picture 3" descr="circui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220" y="3822087"/>
            <a:ext cx="2171700" cy="2146300"/>
          </a:xfrm>
          <a:prstGeom prst="rect">
            <a:avLst/>
          </a:prstGeom>
        </p:spPr>
      </p:pic>
      <p:pic>
        <p:nvPicPr>
          <p:cNvPr id="5" name="Picture 4" descr="flow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90" y="4203087"/>
            <a:ext cx="3035300" cy="1765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1605" y="6300121"/>
            <a:ext cx="4224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Current follows the path of least resistance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060523" y="6300121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simple circuit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414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get started</a:t>
            </a:r>
            <a:endParaRPr lang="en-US" dirty="0"/>
          </a:p>
        </p:txBody>
      </p:sp>
      <p:pic>
        <p:nvPicPr>
          <p:cNvPr id="4" name="Content Placeholder 3" descr="breadboard_p1.pdf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409" r="-20253" b="33713"/>
          <a:stretch/>
        </p:blipFill>
        <p:spPr>
          <a:xfrm>
            <a:off x="-976086" y="1998567"/>
            <a:ext cx="11327075" cy="4184275"/>
          </a:xfrm>
        </p:spPr>
      </p:pic>
    </p:spTree>
    <p:extLst>
      <p:ext uri="{BB962C8B-B14F-4D97-AF65-F5344CB8AC3E}">
        <p14:creationId xmlns:p14="http://schemas.microsoft.com/office/powerpoint/2010/main" val="3930089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LED blink</a:t>
            </a:r>
            <a:endParaRPr lang="en-US" dirty="0"/>
          </a:p>
        </p:txBody>
      </p:sp>
      <p:pic>
        <p:nvPicPr>
          <p:cNvPr id="4" name="Content Placeholder 3" descr="What You will Need_p2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253" r="-20253"/>
          <a:stretch>
            <a:fillRect/>
          </a:stretch>
        </p:blipFill>
        <p:spPr>
          <a:xfrm>
            <a:off x="-297260" y="1417638"/>
            <a:ext cx="9861467" cy="5423427"/>
          </a:xfrm>
        </p:spPr>
      </p:pic>
    </p:spTree>
    <p:extLst>
      <p:ext uri="{BB962C8B-B14F-4D97-AF65-F5344CB8AC3E}">
        <p14:creationId xmlns:p14="http://schemas.microsoft.com/office/powerpoint/2010/main" val="3509770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Uploading a sketch</a:t>
            </a:r>
            <a:endParaRPr lang="en-US" dirty="0"/>
          </a:p>
        </p:txBody>
      </p:sp>
      <p:pic>
        <p:nvPicPr>
          <p:cNvPr id="4" name="Content Placeholder 3" descr="upload the sketch_p3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253" r="-20253"/>
          <a:stretch>
            <a:fillRect/>
          </a:stretch>
        </p:blipFill>
        <p:spPr>
          <a:xfrm>
            <a:off x="-305416" y="1366805"/>
            <a:ext cx="9640775" cy="5302055"/>
          </a:xfrm>
        </p:spPr>
      </p:pic>
    </p:spTree>
    <p:extLst>
      <p:ext uri="{BB962C8B-B14F-4D97-AF65-F5344CB8AC3E}">
        <p14:creationId xmlns:p14="http://schemas.microsoft.com/office/powerpoint/2010/main" val="728722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470025"/>
          </a:xfrm>
        </p:spPr>
        <p:txBody>
          <a:bodyPr/>
          <a:lstStyle/>
          <a:p>
            <a:r>
              <a:rPr lang="en-US" dirty="0" smtClean="0"/>
              <a:t>Review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36669" y="1506026"/>
            <a:ext cx="23654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Analog vs. Digital</a:t>
            </a:r>
            <a:endParaRPr lang="en-US" sz="2000" dirty="0"/>
          </a:p>
        </p:txBody>
      </p:sp>
      <p:pic>
        <p:nvPicPr>
          <p:cNvPr id="5" name="Picture 4" descr="digin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662" y="2577540"/>
            <a:ext cx="1027211" cy="12662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92324" y="2577540"/>
            <a:ext cx="40800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Digital inputs have two states: off and on. </a:t>
            </a:r>
            <a:br>
              <a:rPr lang="en-US" dirty="0" smtClean="0"/>
            </a:br>
            <a:r>
              <a:rPr lang="en-US" dirty="0" smtClean="0"/>
              <a:t>If voltage is flowing, the circuit is on. </a:t>
            </a:r>
            <a:br>
              <a:rPr lang="en-US" dirty="0" smtClean="0"/>
            </a:br>
            <a:r>
              <a:rPr lang="en-US" dirty="0" smtClean="0"/>
              <a:t>If it’s not flowing, the circuit is off.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810267" y="4412723"/>
            <a:ext cx="44102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When we want to measure variably changing </a:t>
            </a:r>
            <a:br>
              <a:rPr lang="en-US" dirty="0" smtClean="0"/>
            </a:br>
            <a:r>
              <a:rPr lang="en-US" dirty="0" smtClean="0"/>
              <a:t>conditions like this, we need analog inputs. </a:t>
            </a:r>
            <a:endParaRPr lang="en-US" dirty="0"/>
          </a:p>
        </p:txBody>
      </p:sp>
      <p:pic>
        <p:nvPicPr>
          <p:cNvPr id="8" name="Picture 7" descr="analogin-resisto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373" y="4552924"/>
            <a:ext cx="1905000" cy="1574800"/>
          </a:xfrm>
          <a:prstGeom prst="rect">
            <a:avLst/>
          </a:prstGeom>
        </p:spPr>
      </p:pic>
      <p:pic>
        <p:nvPicPr>
          <p:cNvPr id="9" name="Picture 8" descr="analogin-pot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96" y="4642846"/>
            <a:ext cx="1879600" cy="1600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73376" y="6058380"/>
            <a:ext cx="37414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Examples:  thermistors, photocells, force sensing </a:t>
            </a:r>
            <a:br>
              <a:rPr lang="en-US" sz="1400" dirty="0" smtClean="0"/>
            </a:br>
            <a:r>
              <a:rPr lang="en-US" sz="1400" dirty="0" smtClean="0"/>
              <a:t>resistors, flex sensors, …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4461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digital circuit</a:t>
            </a:r>
            <a:endParaRPr lang="en-US" dirty="0"/>
          </a:p>
        </p:txBody>
      </p:sp>
      <p:pic>
        <p:nvPicPr>
          <p:cNvPr id="4" name="Content Placeholder 3" descr="digital_IO_lab_bb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9" r="14099"/>
          <a:stretch>
            <a:fillRect/>
          </a:stretch>
        </p:blipFill>
        <p:spPr>
          <a:xfrm>
            <a:off x="0" y="3168438"/>
            <a:ext cx="5634631" cy="3098830"/>
          </a:xfrm>
        </p:spPr>
      </p:pic>
      <p:pic>
        <p:nvPicPr>
          <p:cNvPr id="5" name="Picture 4" descr="Arduino with switch on digital pin 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73" y="3821991"/>
            <a:ext cx="2281478" cy="24452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96507" y="1738494"/>
            <a:ext cx="73106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Here's a circuit for a program that reads the digital input on pin 4.</a:t>
            </a:r>
          </a:p>
          <a:p>
            <a:r>
              <a:rPr lang="en-US" dirty="0" smtClean="0"/>
              <a:t>Then it turns on the LED on pin 2 if the input is high (i.e. the switch is on), </a:t>
            </a:r>
            <a:br>
              <a:rPr lang="en-US" dirty="0" smtClean="0"/>
            </a:br>
            <a:r>
              <a:rPr lang="en-US" dirty="0" smtClean="0"/>
              <a:t>or turns on the LED on pin 3 is the input is low (the switch is off):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141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switch code</a:t>
            </a:r>
            <a:endParaRPr lang="en-US" dirty="0"/>
          </a:p>
        </p:txBody>
      </p:sp>
      <p:pic>
        <p:nvPicPr>
          <p:cNvPr id="4" name="Content Placeholder 3" descr="Screen shot 2011-07-17 at 11.18.04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351" r="-27351"/>
          <a:stretch>
            <a:fillRect/>
          </a:stretch>
        </p:blipFill>
        <p:spPr>
          <a:xfrm>
            <a:off x="0" y="1417638"/>
            <a:ext cx="9842393" cy="5413206"/>
          </a:xfrm>
        </p:spPr>
      </p:pic>
    </p:spTree>
    <p:extLst>
      <p:ext uri="{BB962C8B-B14F-4D97-AF65-F5344CB8AC3E}">
        <p14:creationId xmlns:p14="http://schemas.microsoft.com/office/powerpoint/2010/main" val="734768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758</TotalTime>
  <Words>1107</Words>
  <Application>Microsoft Macintosh PowerPoint</Application>
  <PresentationFormat>On-screen Show (4:3)</PresentationFormat>
  <Paragraphs>149</Paragraphs>
  <Slides>28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Intro</vt:lpstr>
      <vt:lpstr>Electricity</vt:lpstr>
      <vt:lpstr>V=IR</vt:lpstr>
      <vt:lpstr>Let’s get started</vt:lpstr>
      <vt:lpstr>LED blink</vt:lpstr>
      <vt:lpstr>Uploading a sketch</vt:lpstr>
      <vt:lpstr>Review</vt:lpstr>
      <vt:lpstr>A digital circuit</vt:lpstr>
      <vt:lpstr>The switch code</vt:lpstr>
      <vt:lpstr>An analog circuit</vt:lpstr>
      <vt:lpstr>Analog input code</vt:lpstr>
      <vt:lpstr>Another sensor, and the map() function</vt:lpstr>
      <vt:lpstr>Photocell circuit</vt:lpstr>
      <vt:lpstr>Code for one photocell and one LED</vt:lpstr>
      <vt:lpstr>Excersize</vt:lpstr>
      <vt:lpstr>Analog Output: Pulse Width Modulation (PWM)</vt:lpstr>
      <vt:lpstr>Powering a high-current load using a transistor</vt:lpstr>
      <vt:lpstr>Transistor circuit code</vt:lpstr>
      <vt:lpstr>Controlling AC current</vt:lpstr>
      <vt:lpstr>PowerPoint Presentation</vt:lpstr>
      <vt:lpstr>Visualizing the data </vt:lpstr>
      <vt:lpstr>CoolTerm</vt:lpstr>
      <vt:lpstr>Start recording</vt:lpstr>
      <vt:lpstr>Graph the data</vt:lpstr>
      <vt:lpstr>Graph the data</vt:lpstr>
      <vt:lpstr>And you should get something that looks like this: </vt:lpstr>
      <vt:lpstr>Serial communication</vt:lpstr>
      <vt:lpstr>What we did today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</dc:title>
  <dc:creator>Administrator</dc:creator>
  <cp:lastModifiedBy>Administrator</cp:lastModifiedBy>
  <cp:revision>33</cp:revision>
  <dcterms:created xsi:type="dcterms:W3CDTF">2011-07-17T06:24:21Z</dcterms:created>
  <dcterms:modified xsi:type="dcterms:W3CDTF">2011-07-17T19:02:21Z</dcterms:modified>
</cp:coreProperties>
</file>